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4" r:id="rId5"/>
    <p:sldId id="263" r:id="rId6"/>
    <p:sldId id="265" r:id="rId7"/>
    <p:sldId id="268" r:id="rId8"/>
    <p:sldId id="271" r:id="rId9"/>
    <p:sldId id="272" r:id="rId10"/>
    <p:sldId id="270" r:id="rId11"/>
    <p:sldId id="266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alexlenail.me/NN-SV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.github.io/AirSim/api_docs/html/" TargetMode="External"/><Relationship Id="rId3" Type="http://schemas.openxmlformats.org/officeDocument/2006/relationships/hyperlink" Target="https://microsoft.github.io/AirSi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arxiv.org/pdf/1705.0506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ensorflow.org/agen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Reinforcement learning for drone stabilization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Drone </a:t>
            </a:r>
            <a:r>
              <a:rPr lang="it-IT" dirty="0" err="1">
                <a:solidFill>
                  <a:schemeClr val="bg1"/>
                </a:solidFill>
              </a:rPr>
              <a:t>stabilization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TF agents and </a:t>
            </a:r>
            <a:r>
              <a:rPr lang="it-IT" dirty="0" err="1">
                <a:solidFill>
                  <a:schemeClr val="bg1"/>
                </a:solidFill>
              </a:rPr>
              <a:t>Airsim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Actor</a:t>
            </a:r>
            <a:r>
              <a:rPr lang="it-IT" dirty="0"/>
              <a:t> </a:t>
            </a:r>
            <a:r>
              <a:rPr lang="it-IT" dirty="0" err="1"/>
              <a:t>Critic</a:t>
            </a:r>
            <a:r>
              <a:rPr lang="it-IT" dirty="0"/>
              <a:t> Network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C7C9B0-9DB3-DA21-7B71-3159E693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31D4E8-A7CF-88E5-3AFD-5E7701A8E18D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3237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9727FEF-76D9-45EE-FD3F-F9B456AB0988}"/>
              </a:ext>
            </a:extLst>
          </p:cNvPr>
          <p:cNvSpPr txBox="1"/>
          <p:nvPr/>
        </p:nvSpPr>
        <p:spPr>
          <a:xfrm>
            <a:off x="47063" y="553225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http://alexlenail.me/NN-SVG/index.html</a:t>
            </a:r>
            <a:endParaRPr lang="it-IT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AC88660-043F-7C0B-C183-FF653C1B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46" y="1599764"/>
            <a:ext cx="6186965" cy="32279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F2F7E47-271E-042A-A6B7-9A0B4DDE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61765" y="621880"/>
            <a:ext cx="9144000" cy="47707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7532CF-3DBF-1217-DFB8-34B5FC033B30}"/>
              </a:ext>
            </a:extLst>
          </p:cNvPr>
          <p:cNvSpPr txBox="1"/>
          <p:nvPr/>
        </p:nvSpPr>
        <p:spPr>
          <a:xfrm>
            <a:off x="6450739" y="1752600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Actor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196491-A918-D6F6-511D-336FDC9FA40F}"/>
              </a:ext>
            </a:extLst>
          </p:cNvPr>
          <p:cNvSpPr txBox="1"/>
          <p:nvPr/>
        </p:nvSpPr>
        <p:spPr>
          <a:xfrm>
            <a:off x="1810385" y="17001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Critic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367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2E5CD-6857-8E95-AC71-E130DE80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TF Agents Environment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BF48E1-676C-28BC-60EF-4C4FC0A7D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it-IT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DroneEnvironment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py_environment</a:t>
            </a:r>
            <a:r>
              <a:rPr lang="it-IT" sz="2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2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PyEnvironment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it-IT" sz="29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enable_wind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randomize_initial_pose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Connection to </a:t>
            </a:r>
            <a:r>
              <a:rPr lang="en-US" sz="29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AirSim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sz="29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AirSim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Client</a:t>
            </a:r>
          </a:p>
          <a:p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		# Define action space and observation space specifications</a:t>
            </a:r>
          </a:p>
          <a:p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		# Initialize reward to 0	</a:t>
            </a:r>
          </a:p>
          <a:p>
            <a:r>
              <a:rPr lang="it-IT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2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_reset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r>
              <a:rPr lang="it-IT" sz="29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it-IT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# Reset the Environment</a:t>
            </a:r>
            <a:endParaRPr lang="it-IT" sz="2900" b="0" dirty="0">
              <a:solidFill>
                <a:schemeClr val="accent3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		# Reset the drone in the </a:t>
            </a:r>
            <a:r>
              <a:rPr lang="it-IT" sz="29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it-IT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pose</a:t>
            </a:r>
          </a:p>
          <a:p>
            <a:r>
              <a:rPr lang="it-IT" sz="29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2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_step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it-IT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performs an action</a:t>
            </a:r>
          </a:p>
          <a:p>
            <a:r>
              <a:rPr lang="en-US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#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retrieves the reward</a:t>
            </a:r>
          </a:p>
          <a:p>
            <a:r>
              <a:rPr lang="en-US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# 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returns either the transition or the termination signals associated</a:t>
            </a:r>
          </a:p>
          <a:p>
            <a:r>
              <a:rPr lang="en-US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0.002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2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continuous</a:t>
            </a:r>
            <a:r>
              <a:rPr lang="it-IT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Check for the termination condition</a:t>
            </a:r>
          </a:p>
          <a:p>
            <a:r>
              <a:rPr lang="en-US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\		# </a:t>
            </a:r>
            <a:r>
              <a:rPr lang="en-US" sz="29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Moves the drone as specified by the action</a:t>
            </a:r>
          </a:p>
          <a:p>
            <a:r>
              <a:rPr lang="en-US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		# Action is given by the agent in output</a:t>
            </a:r>
            <a:endParaRPr lang="en-US" sz="2900" b="0" dirty="0">
              <a:solidFill>
                <a:schemeClr val="accent3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9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2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reward_function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pose</a:t>
            </a:r>
            <a:r>
              <a:rPr lang="en-US" sz="2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9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29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# Given the pose returns the reward</a:t>
            </a:r>
            <a:endParaRPr lang="en-US" sz="2900" b="0" dirty="0">
              <a:solidFill>
                <a:schemeClr val="accent3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548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Drone stabilization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Brief introduction to </a:t>
            </a:r>
            <a:r>
              <a:rPr lang="en-GB" dirty="0" err="1"/>
              <a:t>AirSim</a:t>
            </a:r>
            <a:r>
              <a:rPr lang="en-GB" dirty="0"/>
              <a:t> and TF agents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Main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State space, action space and reward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Empirical suggestion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Results and 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u="sng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Drone </a:t>
            </a:r>
            <a:r>
              <a:rPr lang="it-IT" dirty="0" err="1"/>
              <a:t>Stabilization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7687E3D7-F4F0-3FBA-25FA-6772A3B94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596" y="2008599"/>
            <a:ext cx="4562968" cy="256667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</p:spTree>
    <p:extLst>
      <p:ext uri="{BB962C8B-B14F-4D97-AF65-F5344CB8AC3E}">
        <p14:creationId xmlns:p14="http://schemas.microsoft.com/office/powerpoint/2010/main" val="316108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Brief </a:t>
            </a:r>
            <a:r>
              <a:rPr lang="it-IT" dirty="0" err="1"/>
              <a:t>introduction</a:t>
            </a:r>
            <a:r>
              <a:rPr lang="it-IT" dirty="0"/>
              <a:t> to </a:t>
            </a:r>
            <a:r>
              <a:rPr lang="it-IT" dirty="0" err="1"/>
              <a:t>AirSim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C7C9B0-9DB3-DA21-7B71-3159E693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AirSim</a:t>
            </a:r>
            <a:r>
              <a:rPr lang="en-US" dirty="0"/>
              <a:t>?</a:t>
            </a:r>
          </a:p>
          <a:p>
            <a:r>
              <a:rPr lang="en-US" sz="2000" dirty="0" err="1"/>
              <a:t>AirSim</a:t>
            </a:r>
            <a:r>
              <a:rPr lang="en-US" sz="2000" dirty="0"/>
              <a:t> is a open-source simulator for drones built on Unreal Engine.</a:t>
            </a:r>
          </a:p>
          <a:p>
            <a:endParaRPr lang="en-US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8FED86-F3A3-A61F-6476-CF391069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63" y="2775791"/>
            <a:ext cx="5473874" cy="3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3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Brief </a:t>
            </a:r>
            <a:r>
              <a:rPr lang="it-IT" dirty="0" err="1"/>
              <a:t>introduction</a:t>
            </a:r>
            <a:r>
              <a:rPr lang="it-IT" dirty="0"/>
              <a:t> to </a:t>
            </a:r>
            <a:r>
              <a:rPr lang="it-IT" dirty="0" err="1"/>
              <a:t>AirSim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C7C9B0-9DB3-DA21-7B71-3159E693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it-IT" sz="2600" dirty="0"/>
              <a:t>Not </a:t>
            </a:r>
            <a:r>
              <a:rPr lang="it-IT" sz="2600" dirty="0" err="1"/>
              <a:t>only</a:t>
            </a:r>
            <a:r>
              <a:rPr lang="it-IT" sz="2600" dirty="0"/>
              <a:t> a simulator…</a:t>
            </a:r>
          </a:p>
          <a:p>
            <a:endParaRPr lang="en-US" dirty="0"/>
          </a:p>
          <a:p>
            <a:r>
              <a:rPr lang="en-US" dirty="0" err="1"/>
              <a:t>AirSim</a:t>
            </a:r>
            <a:r>
              <a:rPr lang="en-US" dirty="0"/>
              <a:t> exposes APIs to retrieve data and control directly vehicles in the simulator.</a:t>
            </a:r>
            <a:endParaRPr lang="it-IT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hlinkClick r:id="rId2"/>
              </a:rPr>
              <a:t>https://arxiv.org/pdf/1705.05065.pdf</a:t>
            </a:r>
            <a:endParaRPr lang="it-IT" dirty="0"/>
          </a:p>
          <a:p>
            <a:r>
              <a:rPr lang="it-IT" dirty="0">
                <a:hlinkClick r:id="rId3"/>
              </a:rPr>
              <a:t>https://microsoft.github.io/AirSim/</a:t>
            </a:r>
            <a:endParaRPr lang="it-IT" dirty="0"/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89195B7-2F2A-FCB1-9D73-DBB69607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87" y="2594675"/>
            <a:ext cx="2537012" cy="25370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1083158-8121-8C8F-5A70-0855FC11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67" y="3059425"/>
            <a:ext cx="1607514" cy="160751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24A07B6-D223-8E41-53CA-71DA4031A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218" y="4217894"/>
            <a:ext cx="1428750" cy="3714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68D68CC-1985-AAF8-B417-C7080E74E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474" y="3173590"/>
            <a:ext cx="2837326" cy="159599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D31616-277C-DF41-BA5E-0CC23F06608C}"/>
              </a:ext>
            </a:extLst>
          </p:cNvPr>
          <p:cNvSpPr txBox="1"/>
          <p:nvPr/>
        </p:nvSpPr>
        <p:spPr>
          <a:xfrm>
            <a:off x="457200" y="5446514"/>
            <a:ext cx="4993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8"/>
              </a:rPr>
              <a:t>https://microsoft.github.io/AirSim/api_docs/html/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81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Brief </a:t>
            </a:r>
            <a:r>
              <a:rPr lang="it-IT" dirty="0" err="1"/>
              <a:t>introduction</a:t>
            </a:r>
            <a:r>
              <a:rPr lang="it-IT" dirty="0"/>
              <a:t> to TF Agents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C7C9B0-9DB3-DA21-7B71-3159E693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TF Agents?</a:t>
            </a:r>
          </a:p>
          <a:p>
            <a:endParaRPr lang="it-IT" dirty="0"/>
          </a:p>
          <a:p>
            <a:pPr algn="ctr"/>
            <a:r>
              <a:rPr lang="it-IT" sz="2000" dirty="0"/>
              <a:t>TF Agents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TensorFlow</a:t>
            </a:r>
            <a:r>
              <a:rPr lang="it-IT" sz="2000" dirty="0"/>
              <a:t> library to design RL </a:t>
            </a:r>
            <a:r>
              <a:rPr lang="it-IT" sz="2000" dirty="0" err="1"/>
              <a:t>algorithm</a:t>
            </a:r>
            <a:r>
              <a:rPr lang="it-IT" sz="2000" dirty="0"/>
              <a:t>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>
              <a:hlinkClick r:id="rId2"/>
            </a:endParaRPr>
          </a:p>
          <a:p>
            <a:r>
              <a:rPr lang="it-IT" dirty="0">
                <a:hlinkClick r:id="rId2"/>
              </a:rPr>
              <a:t>https://www.tensorflow.org/agents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B80D-8549-ADA8-8E2F-7CB9841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91" y="3380909"/>
            <a:ext cx="3550218" cy="13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Space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C7C9B0-9DB3-DA21-7B71-3159E693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Numpy</a:t>
            </a:r>
            <a:r>
              <a:rPr lang="it-IT" dirty="0"/>
              <a:t> array of 19 </a:t>
            </a:r>
            <a:r>
              <a:rPr lang="it-IT" dirty="0" err="1"/>
              <a:t>elements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the state of the drone 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Pose (X,Y,Z)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Orientation</a:t>
            </a:r>
            <a:r>
              <a:rPr lang="it-IT" dirty="0"/>
              <a:t> (X,Y,Z,W)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acceleration</a:t>
            </a:r>
            <a:r>
              <a:rPr lang="it-IT" dirty="0"/>
              <a:t> (X,Y,Z)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(X,Y,Z)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Linear </a:t>
            </a:r>
            <a:r>
              <a:rPr lang="it-IT" dirty="0" err="1"/>
              <a:t>acceleration</a:t>
            </a:r>
            <a:r>
              <a:rPr lang="it-IT" dirty="0"/>
              <a:t> (X,Y,Z)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Linear </a:t>
            </a:r>
            <a:r>
              <a:rPr lang="it-IT" dirty="0" err="1"/>
              <a:t>velocity</a:t>
            </a:r>
            <a:r>
              <a:rPr lang="it-IT" dirty="0"/>
              <a:t> (X,Y,Z)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D3EF5F6-A995-1320-5171-6BED73AC59A7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3237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895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Space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C7C9B0-9DB3-DA21-7B71-3159E693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motors</a:t>
            </a:r>
            <a:r>
              <a:rPr lang="it-IT" dirty="0"/>
              <a:t> </a:t>
            </a:r>
            <a:r>
              <a:rPr lang="it-IT" dirty="0" err="1"/>
              <a:t>pwm</a:t>
            </a: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rear_right_pwm</a:t>
            </a:r>
            <a:r>
              <a:rPr lang="it-IT" dirty="0"/>
              <a:t> (RR)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rear_left_pwm</a:t>
            </a:r>
            <a:r>
              <a:rPr lang="it-IT" dirty="0"/>
              <a:t> (RL)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front_left_pwm</a:t>
            </a:r>
            <a:r>
              <a:rPr lang="it-IT" dirty="0"/>
              <a:t> (FL)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front_right_pwm</a:t>
            </a:r>
            <a:r>
              <a:rPr lang="it-IT" dirty="0"/>
              <a:t> (FR)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D3EF5F6-A995-1320-5171-6BED73AC59A7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83237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4B18B2-9642-3302-FBCF-8BBD3F5C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77" y="1600200"/>
            <a:ext cx="3321423" cy="3321423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EF18ED0-6B19-994C-3A12-9F2FE2773E15}"/>
              </a:ext>
            </a:extLst>
          </p:cNvPr>
          <p:cNvSpPr txBox="1"/>
          <p:nvPr/>
        </p:nvSpPr>
        <p:spPr>
          <a:xfrm>
            <a:off x="5844988" y="264999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03E3817-10F3-1738-C062-023BA54DBE9A}"/>
              </a:ext>
            </a:extLst>
          </p:cNvPr>
          <p:cNvSpPr txBox="1"/>
          <p:nvPr/>
        </p:nvSpPr>
        <p:spPr>
          <a:xfrm>
            <a:off x="7422777" y="261950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RL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BB4ED74-2E75-6A52-B8DA-10219D7C9404}"/>
              </a:ext>
            </a:extLst>
          </p:cNvPr>
          <p:cNvSpPr txBox="1"/>
          <p:nvPr/>
        </p:nvSpPr>
        <p:spPr>
          <a:xfrm>
            <a:off x="5426839" y="32609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96709E6-5731-78F5-D7A0-90D8CE7BDE82}"/>
              </a:ext>
            </a:extLst>
          </p:cNvPr>
          <p:cNvSpPr txBox="1"/>
          <p:nvPr/>
        </p:nvSpPr>
        <p:spPr>
          <a:xfrm>
            <a:off x="7830261" y="32609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FL</a:t>
            </a:r>
          </a:p>
        </p:txBody>
      </p:sp>
    </p:spTree>
    <p:extLst>
      <p:ext uri="{BB962C8B-B14F-4D97-AF65-F5344CB8AC3E}">
        <p14:creationId xmlns:p14="http://schemas.microsoft.com/office/powerpoint/2010/main" val="24699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Reward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D034BE-6E76-B152-843E-F09190BEA012}"/>
              </a:ext>
            </a:extLst>
          </p:cNvPr>
          <p:cNvSpPr/>
          <p:nvPr/>
        </p:nvSpPr>
        <p:spPr>
          <a:xfrm>
            <a:off x="0" y="6126163"/>
            <a:ext cx="6104965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1F3365B-F82D-4C31-C213-9370DB59EEDA}"/>
              </a:ext>
            </a:extLst>
          </p:cNvPr>
          <p:cNvSpPr txBox="1">
            <a:spLocks/>
          </p:cNvSpPr>
          <p:nvPr/>
        </p:nvSpPr>
        <p:spPr>
          <a:xfrm>
            <a:off x="288521" y="6330983"/>
            <a:ext cx="2813267" cy="3221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200" dirty="0"/>
              <a:t>Poretti Lorenzo, Restifo Alessandro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5C7C9B0-9DB3-DA21-7B71-3159E6937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0,1−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𝑜𝑟𝑖𝑒𝑛</m:t>
                                      </m:r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𝑜𝑟𝑖𝑒𝑛</m:t>
                                      </m:r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𝑜𝑟𝑖𝑒𝑛</m:t>
                                      </m:r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  <m:t>𝑜𝑟𝑖𝑒𝑛</m:t>
                                      </m:r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𝑎𝑛𝑔𝑉𝑒𝑙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𝑎𝑛𝑔𝑉𝑒𝑙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>
                                              <a:latin typeface="Cambria Math" panose="02040503050406030204" pitchFamily="18" charset="0"/>
                                            </a:rPr>
                                            <m:t>𝑎𝑛𝑔𝑉𝑒𝑙</m:t>
                                          </m:r>
                                        </m:e>
                                        <m:sub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1800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B5C7C9B0-9DB3-DA21-7B71-3159E6937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81666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424</TotalTime>
  <Words>523</Words>
  <Application>Microsoft Office PowerPoint</Application>
  <PresentationFormat>Presentazione su schermo (4:3)</PresentationFormat>
  <Paragraphs>159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Consolas</vt:lpstr>
      <vt:lpstr>Wingdings</vt:lpstr>
      <vt:lpstr>POLI</vt:lpstr>
      <vt:lpstr>Titolo presentazione sottotitolo</vt:lpstr>
      <vt:lpstr>Summary</vt:lpstr>
      <vt:lpstr>Drone Stabilization</vt:lpstr>
      <vt:lpstr>Brief introduction to AirSim</vt:lpstr>
      <vt:lpstr>Brief introduction to AirSim</vt:lpstr>
      <vt:lpstr>Brief introduction to TF Agents</vt:lpstr>
      <vt:lpstr>State Space</vt:lpstr>
      <vt:lpstr>Action Space</vt:lpstr>
      <vt:lpstr>Reward</vt:lpstr>
      <vt:lpstr>Actor Critic Network</vt:lpstr>
      <vt:lpstr>TF Agents Environment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Lorenzo Poretti</cp:lastModifiedBy>
  <cp:revision>31</cp:revision>
  <dcterms:created xsi:type="dcterms:W3CDTF">2015-05-26T12:27:57Z</dcterms:created>
  <dcterms:modified xsi:type="dcterms:W3CDTF">2022-09-15T18:18:20Z</dcterms:modified>
</cp:coreProperties>
</file>